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429" r:id="rId2"/>
    <p:sldId id="317" r:id="rId3"/>
    <p:sldId id="2147046988" r:id="rId4"/>
    <p:sldId id="276" r:id="rId5"/>
    <p:sldId id="277" r:id="rId6"/>
    <p:sldId id="283" r:id="rId7"/>
    <p:sldId id="2147046986" r:id="rId8"/>
    <p:sldId id="2147046995" r:id="rId9"/>
    <p:sldId id="2147046996" r:id="rId10"/>
    <p:sldId id="2147046997" r:id="rId11"/>
    <p:sldId id="2147046989" r:id="rId12"/>
    <p:sldId id="2146849328" r:id="rId13"/>
    <p:sldId id="2147046990" r:id="rId14"/>
    <p:sldId id="418" r:id="rId15"/>
    <p:sldId id="284" r:id="rId16"/>
    <p:sldId id="2147046991" r:id="rId17"/>
    <p:sldId id="2147046992" r:id="rId18"/>
    <p:sldId id="2147046993" r:id="rId19"/>
    <p:sldId id="214704699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301"/>
  </p:normalViewPr>
  <p:slideViewPr>
    <p:cSldViewPr snapToGrid="0">
      <p:cViewPr varScale="1">
        <p:scale>
          <a:sx n="123" d="100"/>
          <a:sy n="123" d="100"/>
        </p:scale>
        <p:origin x="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70439-ABCC-3C44-A45B-0BA40D8F77D9}" type="datetimeFigureOut">
              <a:rPr lang="en-BR" smtClean="0"/>
              <a:t>22/06/23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D9991-38F6-FB4A-95E0-AF278703143B}" type="slidenum">
              <a:rPr lang="en-BR" smtClean="0"/>
              <a:t>‹#›</a:t>
            </a:fld>
            <a:endParaRPr lang="en-BR"/>
          </a:p>
        </p:txBody>
      </p:sp>
    </p:spTree>
    <p:extLst>
      <p:ext uri="{BB962C8B-B14F-4D97-AF65-F5344CB8AC3E}">
        <p14:creationId xmlns:p14="http://schemas.microsoft.com/office/powerpoint/2010/main" val="53724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11</a:t>
            </a:fld>
            <a:endParaRPr lang="en-BR"/>
          </a:p>
        </p:txBody>
      </p:sp>
    </p:spTree>
    <p:extLst>
      <p:ext uri="{BB962C8B-B14F-4D97-AF65-F5344CB8AC3E}">
        <p14:creationId xmlns:p14="http://schemas.microsoft.com/office/powerpoint/2010/main" val="1773447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958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6/22/23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implifier.net/ps-ca-r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s://international-patient-summary.net/implementations-across-the-glob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dhp.health/"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5D9F-6DC2-DA6A-0F00-BFC4A734D414}"/>
              </a:ext>
            </a:extLst>
          </p:cNvPr>
          <p:cNvSpPr>
            <a:spLocks noGrp="1"/>
          </p:cNvSpPr>
          <p:nvPr>
            <p:ph type="ctrTitle"/>
          </p:nvPr>
        </p:nvSpPr>
        <p:spPr>
          <a:xfrm>
            <a:off x="919089" y="1319312"/>
            <a:ext cx="10574215" cy="2387600"/>
          </a:xfrm>
        </p:spPr>
        <p:txBody>
          <a:bodyPr>
            <a:normAutofit fontScale="90000"/>
          </a:bodyPr>
          <a:lstStyle/>
          <a:p>
            <a:br>
              <a:rPr lang="en-BR" sz="6000" dirty="0">
                <a:solidFill>
                  <a:schemeClr val="tx1">
                    <a:lumMod val="75000"/>
                    <a:lumOff val="25000"/>
                  </a:schemeClr>
                </a:solidFill>
              </a:rPr>
            </a:br>
            <a:br>
              <a:rPr lang="en-BR" sz="6000" dirty="0">
                <a:solidFill>
                  <a:schemeClr val="tx1">
                    <a:lumMod val="75000"/>
                    <a:lumOff val="25000"/>
                  </a:schemeClr>
                </a:solidFill>
              </a:rPr>
            </a:br>
            <a:r>
              <a:rPr lang="en-BR" sz="6000" dirty="0">
                <a:solidFill>
                  <a:schemeClr val="tx1">
                    <a:lumMod val="75000"/>
                    <a:lumOff val="25000"/>
                  </a:schemeClr>
                </a:solidFill>
              </a:rPr>
              <a:t>IPS – Brasil</a:t>
            </a:r>
            <a:br>
              <a:rPr lang="en-BR" sz="6000" dirty="0">
                <a:solidFill>
                  <a:schemeClr val="tx1">
                    <a:lumMod val="75000"/>
                    <a:lumOff val="25000"/>
                  </a:schemeClr>
                </a:solidFill>
              </a:rPr>
            </a:br>
            <a:r>
              <a:rPr lang="en-BR" sz="6000" dirty="0">
                <a:solidFill>
                  <a:schemeClr val="tx1">
                    <a:lumMod val="75000"/>
                    <a:lumOff val="25000"/>
                  </a:schemeClr>
                </a:solidFill>
              </a:rPr>
              <a:t>Sumário Internacional do Paciente </a:t>
            </a:r>
            <a:br>
              <a:rPr lang="en-BR" sz="6000" dirty="0">
                <a:solidFill>
                  <a:schemeClr val="tx1">
                    <a:lumMod val="75000"/>
                    <a:lumOff val="25000"/>
                  </a:schemeClr>
                </a:solidFill>
              </a:rPr>
            </a:br>
            <a:r>
              <a:rPr lang="en-BR" sz="6000" dirty="0">
                <a:solidFill>
                  <a:schemeClr val="tx1">
                    <a:lumMod val="75000"/>
                    <a:lumOff val="25000"/>
                  </a:schemeClr>
                </a:solidFill>
              </a:rPr>
              <a:t>(International Patient Summary)</a:t>
            </a:r>
            <a:endParaRPr lang="en-BR" dirty="0">
              <a:solidFill>
                <a:schemeClr val="tx1">
                  <a:lumMod val="75000"/>
                  <a:lumOff val="25000"/>
                </a:schemeClr>
              </a:solidFill>
            </a:endParaRPr>
          </a:p>
        </p:txBody>
      </p:sp>
      <p:sp>
        <p:nvSpPr>
          <p:cNvPr id="3" name="Subtitle 2">
            <a:extLst>
              <a:ext uri="{FF2B5EF4-FFF2-40B4-BE49-F238E27FC236}">
                <a16:creationId xmlns:a16="http://schemas.microsoft.com/office/drawing/2014/main" id="{85096A88-4D94-3347-06AD-DD955DF31334}"/>
              </a:ext>
            </a:extLst>
          </p:cNvPr>
          <p:cNvSpPr>
            <a:spLocks noGrp="1"/>
          </p:cNvSpPr>
          <p:nvPr>
            <p:ph type="subTitle" idx="1"/>
          </p:nvPr>
        </p:nvSpPr>
        <p:spPr>
          <a:xfrm>
            <a:off x="1277814" y="4304713"/>
            <a:ext cx="9856763" cy="2215662"/>
          </a:xfrm>
        </p:spPr>
        <p:txBody>
          <a:bodyPr>
            <a:normAutofit/>
          </a:bodyPr>
          <a:lstStyle/>
          <a:p>
            <a:r>
              <a:rPr lang="en-US" sz="3100" dirty="0" err="1">
                <a:latin typeface="Calibri" panose="020F0502020204030204" pitchFamily="34" charset="0"/>
              </a:rPr>
              <a:t>Projeto</a:t>
            </a:r>
            <a:r>
              <a:rPr lang="en-US" sz="3100" dirty="0">
                <a:latin typeface="Calibri" panose="020F0502020204030204" pitchFamily="34" charset="0"/>
              </a:rPr>
              <a:t> PROADI </a:t>
            </a:r>
          </a:p>
          <a:p>
            <a:r>
              <a:rPr lang="en-US" sz="3100" dirty="0" err="1">
                <a:latin typeface="Calibri" panose="020F0502020204030204" pitchFamily="34" charset="0"/>
              </a:rPr>
              <a:t>Diretoria</a:t>
            </a:r>
            <a:r>
              <a:rPr lang="en-US" sz="3100" dirty="0">
                <a:latin typeface="Calibri" panose="020F0502020204030204" pitchFamily="34" charset="0"/>
              </a:rPr>
              <a:t> </a:t>
            </a:r>
            <a:r>
              <a:rPr lang="en-US" sz="3100" dirty="0" err="1">
                <a:latin typeface="Calibri" panose="020F0502020204030204" pitchFamily="34" charset="0"/>
              </a:rPr>
              <a:t>Compromisso</a:t>
            </a:r>
            <a:r>
              <a:rPr lang="en-US" sz="3100" dirty="0">
                <a:latin typeface="Calibri" panose="020F0502020204030204" pitchFamily="34" charset="0"/>
              </a:rPr>
              <a:t> Social </a:t>
            </a:r>
          </a:p>
          <a:p>
            <a:r>
              <a:rPr lang="en-US" sz="3100" dirty="0">
                <a:latin typeface="Calibri" panose="020F0502020204030204" pitchFamily="34" charset="0"/>
              </a:rPr>
              <a:t>Hospital </a:t>
            </a:r>
            <a:r>
              <a:rPr lang="en-US" sz="3100" dirty="0" err="1">
                <a:latin typeface="Calibri" panose="020F0502020204030204" pitchFamily="34" charset="0"/>
              </a:rPr>
              <a:t>Sírio</a:t>
            </a:r>
            <a:r>
              <a:rPr lang="en-US" sz="3100" dirty="0">
                <a:latin typeface="Calibri" panose="020F0502020204030204" pitchFamily="34" charset="0"/>
              </a:rPr>
              <a:t> </a:t>
            </a:r>
            <a:r>
              <a:rPr lang="en-US" sz="3100" dirty="0" err="1">
                <a:latin typeface="Calibri" panose="020F0502020204030204" pitchFamily="34" charset="0"/>
              </a:rPr>
              <a:t>Libanês</a:t>
            </a:r>
            <a:r>
              <a:rPr lang="en-US" sz="3100">
                <a:latin typeface="Calibri" panose="020F0502020204030204" pitchFamily="34" charset="0"/>
              </a:rPr>
              <a:t>  </a:t>
            </a:r>
            <a:endParaRPr lang="en-US" sz="2400" dirty="0">
              <a:effectLst/>
              <a:latin typeface="Calibri" panose="020F0502020204030204" pitchFamily="34" charset="0"/>
            </a:endParaRPr>
          </a:p>
          <a:p>
            <a:endParaRPr lang="en-BR" dirty="0"/>
          </a:p>
        </p:txBody>
      </p:sp>
    </p:spTree>
    <p:extLst>
      <p:ext uri="{BB962C8B-B14F-4D97-AF65-F5344CB8AC3E}">
        <p14:creationId xmlns:p14="http://schemas.microsoft.com/office/powerpoint/2010/main" val="3411417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ABF-0E39-0C38-9B01-24D4B8C9D3DE}"/>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8165FBD4-9259-1E9E-64D9-32D2F8D1BF20}"/>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77910655-B32B-CC63-1B67-469B8C74D900}"/>
              </a:ext>
            </a:extLst>
          </p:cNvPr>
          <p:cNvPicPr>
            <a:picLocks noChangeAspect="1"/>
          </p:cNvPicPr>
          <p:nvPr/>
        </p:nvPicPr>
        <p:blipFill>
          <a:blip r:embed="rId2"/>
          <a:stretch>
            <a:fillRect/>
          </a:stretch>
        </p:blipFill>
        <p:spPr>
          <a:xfrm>
            <a:off x="807553" y="365126"/>
            <a:ext cx="10546247" cy="5573219"/>
          </a:xfrm>
          <a:prstGeom prst="rect">
            <a:avLst/>
          </a:prstGeom>
        </p:spPr>
      </p:pic>
      <p:sp>
        <p:nvSpPr>
          <p:cNvPr id="5" name="TextBox 4">
            <a:extLst>
              <a:ext uri="{FF2B5EF4-FFF2-40B4-BE49-F238E27FC236}">
                <a16:creationId xmlns:a16="http://schemas.microsoft.com/office/drawing/2014/main" id="{5CB23780-9957-B514-508C-232E188EDF0B}"/>
              </a:ext>
            </a:extLst>
          </p:cNvPr>
          <p:cNvSpPr txBox="1"/>
          <p:nvPr/>
        </p:nvSpPr>
        <p:spPr>
          <a:xfrm>
            <a:off x="3514725" y="6331075"/>
            <a:ext cx="2969083" cy="369332"/>
          </a:xfrm>
          <a:prstGeom prst="rect">
            <a:avLst/>
          </a:prstGeom>
          <a:noFill/>
        </p:spPr>
        <p:txBody>
          <a:bodyPr wrap="none" rtlCol="0">
            <a:spAutoFit/>
          </a:bodyPr>
          <a:lstStyle/>
          <a:p>
            <a:r>
              <a:rPr lang="en-US" dirty="0">
                <a:hlinkClick r:id="rId3"/>
              </a:rPr>
              <a:t>https://</a:t>
            </a:r>
            <a:r>
              <a:rPr lang="en-US" dirty="0" err="1">
                <a:hlinkClick r:id="rId3"/>
              </a:rPr>
              <a:t>simplifier.net</a:t>
            </a:r>
            <a:r>
              <a:rPr lang="en-US" dirty="0">
                <a:hlinkClick r:id="rId3"/>
              </a:rPr>
              <a:t>/ps-ca-r1</a:t>
            </a:r>
            <a:endParaRPr lang="en-BR" dirty="0"/>
          </a:p>
        </p:txBody>
      </p:sp>
    </p:spTree>
    <p:extLst>
      <p:ext uri="{BB962C8B-B14F-4D97-AF65-F5344CB8AC3E}">
        <p14:creationId xmlns:p14="http://schemas.microsoft.com/office/powerpoint/2010/main" val="187811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p:txBody>
          <a:bodyPr/>
          <a:lstStyle/>
          <a:p>
            <a:r>
              <a:rPr lang="en-BR" dirty="0"/>
              <a:t>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5391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p:txBody>
          <a:bodyPr/>
          <a:lstStyle/>
          <a:p>
            <a:r>
              <a:rPr lang="en-BR" dirty="0"/>
              <a:t>IPS –Brasil</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514350" lvl="0" indent="-51435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86837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t>http://hl7.org/fhir/uv/ips/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9" name="5-Point Star 8">
            <a:extLst>
              <a:ext uri="{FF2B5EF4-FFF2-40B4-BE49-F238E27FC236}">
                <a16:creationId xmlns:a16="http://schemas.microsoft.com/office/drawing/2014/main" id="{B222E0FE-FCC7-A232-3400-D0C7A6213012}"/>
              </a:ext>
            </a:extLst>
          </p:cNvPr>
          <p:cNvSpPr/>
          <p:nvPr/>
        </p:nvSpPr>
        <p:spPr>
          <a:xfrm>
            <a:off x="4669635" y="42665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5-Point Star 5">
            <a:extLst>
              <a:ext uri="{FF2B5EF4-FFF2-40B4-BE49-F238E27FC236}">
                <a16:creationId xmlns:a16="http://schemas.microsoft.com/office/drawing/2014/main" id="{100E1D56-C351-8575-5BCD-89826B4A094D}"/>
              </a:ext>
            </a:extLst>
          </p:cNvPr>
          <p:cNvSpPr/>
          <p:nvPr/>
        </p:nvSpPr>
        <p:spPr>
          <a:xfrm>
            <a:off x="2747962" y="25901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944393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32D-1E53-F9BB-7E22-0CC5193CA112}"/>
              </a:ext>
            </a:extLst>
          </p:cNvPr>
          <p:cNvSpPr>
            <a:spLocks noGrp="1"/>
          </p:cNvSpPr>
          <p:nvPr>
            <p:ph type="title"/>
          </p:nvPr>
        </p:nvSpPr>
        <p:spPr/>
        <p:txBody>
          <a:bodyPr/>
          <a:lstStyle/>
          <a:p>
            <a:r>
              <a:rPr lang="en-BR" dirty="0"/>
              <a:t>Estado atual do projeto IPS-Brasil</a:t>
            </a:r>
          </a:p>
        </p:txBody>
      </p:sp>
      <p:sp>
        <p:nvSpPr>
          <p:cNvPr id="3" name="Content Placeholder 2">
            <a:extLst>
              <a:ext uri="{FF2B5EF4-FFF2-40B4-BE49-F238E27FC236}">
                <a16:creationId xmlns:a16="http://schemas.microsoft.com/office/drawing/2014/main" id="{7E354BC3-DE21-5D72-7054-D5267F6484F5}"/>
              </a:ext>
            </a:extLst>
          </p:cNvPr>
          <p:cNvSpPr>
            <a:spLocks noGrp="1"/>
          </p:cNvSpPr>
          <p:nvPr>
            <p:ph idx="1"/>
          </p:nvPr>
        </p:nvSpPr>
        <p:spPr/>
        <p:txBody>
          <a:bodyPr/>
          <a:lstStyle/>
          <a:p>
            <a:r>
              <a:rPr lang="en-BR" dirty="0"/>
              <a:t>Serviço de terminologia com cerca de 80% das terminologias dos blocos de Imunização, Exames, Alergias e Medicamentos carregados como Codesystems e ValueSets</a:t>
            </a:r>
          </a:p>
          <a:p>
            <a:r>
              <a:rPr lang="en-BR" dirty="0"/>
              <a:t>Cerca de 80% dos mapeamentos entre os vocabulários nacionais e vocabulários do IPS (SNOMED-IPS) estabelecidos</a:t>
            </a:r>
          </a:p>
          <a:p>
            <a:r>
              <a:rPr lang="en-BR" dirty="0"/>
              <a:t>Cerca de  20% dos perfis dos blocos de Header, Exames, Imunização,Alergias criados em FHIRSH</a:t>
            </a:r>
          </a:p>
        </p:txBody>
      </p:sp>
    </p:spTree>
    <p:extLst>
      <p:ext uri="{BB962C8B-B14F-4D97-AF65-F5344CB8AC3E}">
        <p14:creationId xmlns:p14="http://schemas.microsoft.com/office/powerpoint/2010/main" val="56610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BDA1-08DA-8E8D-3493-E100E4897B0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7E796ED3-757E-1F47-6166-5D7ACACEAD83}"/>
              </a:ext>
            </a:extLst>
          </p:cNvPr>
          <p:cNvSpPr>
            <a:spLocks noGrp="1"/>
          </p:cNvSpPr>
          <p:nvPr>
            <p:ph idx="1"/>
          </p:nvPr>
        </p:nvSpPr>
        <p:spPr/>
        <p:txBody>
          <a:bodyPr/>
          <a:lstStyle/>
          <a:p>
            <a:endParaRPr lang="en-BR"/>
          </a:p>
        </p:txBody>
      </p:sp>
      <p:pic>
        <p:nvPicPr>
          <p:cNvPr id="6" name="Picture 5">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38200" y="681037"/>
            <a:ext cx="8972633" cy="4769403"/>
          </a:xfrm>
          <a:prstGeom prst="rect">
            <a:avLst/>
          </a:prstGeom>
        </p:spPr>
      </p:pic>
    </p:spTree>
    <p:extLst>
      <p:ext uri="{BB962C8B-B14F-4D97-AF65-F5344CB8AC3E}">
        <p14:creationId xmlns:p14="http://schemas.microsoft.com/office/powerpoint/2010/main" val="1783284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7AFD-9492-5F64-EBAF-54F69E44700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2"/>
          <a:stretch>
            <a:fillRect/>
          </a:stretch>
        </p:blipFill>
        <p:spPr>
          <a:xfrm>
            <a:off x="292134" y="569305"/>
            <a:ext cx="9690066" cy="5270385"/>
          </a:xfrm>
          <a:prstGeom prst="rect">
            <a:avLst/>
          </a:prstGeom>
        </p:spPr>
      </p:pic>
    </p:spTree>
    <p:extLst>
      <p:ext uri="{BB962C8B-B14F-4D97-AF65-F5344CB8AC3E}">
        <p14:creationId xmlns:p14="http://schemas.microsoft.com/office/powerpoint/2010/main" val="1531447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144E-E75F-704F-95DA-580BC73BEB34}"/>
              </a:ext>
            </a:extLst>
          </p:cNvPr>
          <p:cNvSpPr>
            <a:spLocks noGrp="1"/>
          </p:cNvSpPr>
          <p:nvPr>
            <p:ph type="title"/>
          </p:nvPr>
        </p:nvSpPr>
        <p:spPr/>
        <p:txBody>
          <a:bodyPr/>
          <a:lstStyle/>
          <a:p>
            <a:r>
              <a:rPr lang="en-BR" dirty="0"/>
              <a:t>Perfil Practioner IPS-Brasil</a:t>
            </a:r>
          </a:p>
        </p:txBody>
      </p:sp>
      <p:sp>
        <p:nvSpPr>
          <p:cNvPr id="3" name="Content Placeholder 2">
            <a:extLst>
              <a:ext uri="{FF2B5EF4-FFF2-40B4-BE49-F238E27FC236}">
                <a16:creationId xmlns:a16="http://schemas.microsoft.com/office/drawing/2014/main" id="{229CD5F3-0A61-111A-2028-9088CD9B3AD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E89F489D-E4AF-D8D2-2644-0D00C7AD2848}"/>
              </a:ext>
            </a:extLst>
          </p:cNvPr>
          <p:cNvPicPr>
            <a:picLocks noChangeAspect="1"/>
          </p:cNvPicPr>
          <p:nvPr/>
        </p:nvPicPr>
        <p:blipFill>
          <a:blip r:embed="rId2"/>
          <a:stretch>
            <a:fillRect/>
          </a:stretch>
        </p:blipFill>
        <p:spPr>
          <a:xfrm>
            <a:off x="1852613" y="1674290"/>
            <a:ext cx="7772400" cy="4502673"/>
          </a:xfrm>
          <a:prstGeom prst="rect">
            <a:avLst/>
          </a:prstGeom>
        </p:spPr>
      </p:pic>
    </p:spTree>
    <p:extLst>
      <p:ext uri="{BB962C8B-B14F-4D97-AF65-F5344CB8AC3E}">
        <p14:creationId xmlns:p14="http://schemas.microsoft.com/office/powerpoint/2010/main" val="2765299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DE2B-D47B-394B-B838-6C9020E9ACA9}"/>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7C872AF2-6DA2-B547-AC0B-99C45ECEC882}"/>
              </a:ext>
            </a:extLst>
          </p:cNvPr>
          <p:cNvSpPr>
            <a:spLocks noGrp="1"/>
          </p:cNvSpPr>
          <p:nvPr>
            <p:ph idx="1"/>
          </p:nvPr>
        </p:nvSpPr>
        <p:spPr/>
        <p:txBody>
          <a:bodyPr/>
          <a:lstStyle/>
          <a:p>
            <a:r>
              <a:rPr lang="en-BR" dirty="0"/>
              <a:t>Introdução </a:t>
            </a:r>
          </a:p>
          <a:p>
            <a:r>
              <a:rPr lang="en-BR" dirty="0"/>
              <a:t>IPS - Componentes</a:t>
            </a:r>
          </a:p>
          <a:p>
            <a:r>
              <a:rPr lang="en-BR" dirty="0"/>
              <a:t>IPS Brasil – </a:t>
            </a:r>
          </a:p>
          <a:p>
            <a:pPr lvl="1"/>
            <a:r>
              <a:rPr lang="en-BR" dirty="0"/>
              <a:t>Componentes</a:t>
            </a:r>
          </a:p>
          <a:p>
            <a:pPr lvl="1"/>
            <a:r>
              <a:rPr lang="en-BR" dirty="0"/>
              <a:t>Status atual do projeto</a:t>
            </a:r>
          </a:p>
          <a:p>
            <a:r>
              <a:rPr lang="en-BR" dirty="0"/>
              <a:t>Considerações Finais</a:t>
            </a:r>
          </a:p>
          <a:p>
            <a:pPr marL="0" indent="0">
              <a:buNone/>
            </a:pPr>
            <a:endParaRPr lang="en-BR" dirty="0"/>
          </a:p>
          <a:p>
            <a:pPr lvl="1"/>
            <a:endParaRPr lang="en-BR" dirty="0"/>
          </a:p>
          <a:p>
            <a:pPr marL="457200" lvl="1" indent="0">
              <a:buNone/>
            </a:pPr>
            <a:endParaRPr lang="en-BR" dirty="0"/>
          </a:p>
          <a:p>
            <a:endParaRPr lang="en-BR" dirty="0"/>
          </a:p>
        </p:txBody>
      </p:sp>
    </p:spTree>
    <p:extLst>
      <p:ext uri="{BB962C8B-B14F-4D97-AF65-F5344CB8AC3E}">
        <p14:creationId xmlns:p14="http://schemas.microsoft.com/office/powerpoint/2010/main" val="62403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633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45918" y="32702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p:txBody>
          <a:bodyPr/>
          <a:lstStyle/>
          <a:p>
            <a:r>
              <a:rPr lang="en-US" dirty="0"/>
              <a:t>I</a:t>
            </a:r>
            <a:r>
              <a:rPr lang="en-BR" dirty="0"/>
              <a:t>PS – iniciativa colaborativa entre SDOs</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508000"/>
            <a:ext cx="2755900" cy="5842000"/>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2336232" y="4233270"/>
            <a:ext cx="3479800" cy="1803400"/>
          </a:xfrm>
          <a:prstGeom prst="rect">
            <a:avLst/>
          </a:prstGeom>
        </p:spPr>
      </p:pic>
    </p:spTree>
    <p:extLst>
      <p:ext uri="{BB962C8B-B14F-4D97-AF65-F5344CB8AC3E}">
        <p14:creationId xmlns:p14="http://schemas.microsoft.com/office/powerpoint/2010/main" val="42897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2"/>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2285288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EF4-4C26-1E62-FCD8-850181F93EAB}"/>
              </a:ext>
            </a:extLst>
          </p:cNvPr>
          <p:cNvSpPr>
            <a:spLocks noGrp="1"/>
          </p:cNvSpPr>
          <p:nvPr>
            <p:ph type="title"/>
          </p:nvPr>
        </p:nvSpPr>
        <p:spPr/>
        <p:txBody>
          <a:bodyPr>
            <a:normAutofit/>
          </a:bodyPr>
          <a:lstStyle/>
          <a:p>
            <a:r>
              <a:rPr lang="en-US" dirty="0"/>
              <a:t>O conjunto de dados IPS: um conjunto de </a:t>
            </a:r>
            <a:r>
              <a:rPr lang="en-US" dirty="0" err="1"/>
              <a:t>blocos</a:t>
            </a:r>
            <a:r>
              <a:rPr lang="en-US" dirty="0"/>
              <a:t> de dados </a:t>
            </a:r>
            <a:r>
              <a:rPr lang="en-US" dirty="0" err="1"/>
              <a:t>reutilizáveis</a:t>
            </a:r>
            <a:endParaRPr lang="en-BR" dirty="0"/>
          </a:p>
        </p:txBody>
      </p:sp>
      <p:sp>
        <p:nvSpPr>
          <p:cNvPr id="3" name="Content Placeholder 2">
            <a:extLst>
              <a:ext uri="{FF2B5EF4-FFF2-40B4-BE49-F238E27FC236}">
                <a16:creationId xmlns:a16="http://schemas.microsoft.com/office/drawing/2014/main" id="{5B542715-D8C9-98F7-946B-B3936FABF33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547239F-0B72-6885-555B-BB2B5D070FAA}"/>
              </a:ext>
            </a:extLst>
          </p:cNvPr>
          <p:cNvPicPr>
            <a:picLocks noChangeAspect="1"/>
          </p:cNvPicPr>
          <p:nvPr/>
        </p:nvPicPr>
        <p:blipFill>
          <a:blip r:embed="rId2"/>
          <a:stretch>
            <a:fillRect/>
          </a:stretch>
        </p:blipFill>
        <p:spPr>
          <a:xfrm>
            <a:off x="191069" y="1302251"/>
            <a:ext cx="11693677" cy="4675468"/>
          </a:xfrm>
          <a:prstGeom prst="rect">
            <a:avLst/>
          </a:prstGeom>
        </p:spPr>
      </p:pic>
      <p:sp>
        <p:nvSpPr>
          <p:cNvPr id="5" name="TextBox 4">
            <a:extLst>
              <a:ext uri="{FF2B5EF4-FFF2-40B4-BE49-F238E27FC236}">
                <a16:creationId xmlns:a16="http://schemas.microsoft.com/office/drawing/2014/main" id="{BBC196EF-94B3-06BB-0959-B7B21387FFC6}"/>
              </a:ext>
            </a:extLst>
          </p:cNvPr>
          <p:cNvSpPr txBox="1"/>
          <p:nvPr/>
        </p:nvSpPr>
        <p:spPr>
          <a:xfrm>
            <a:off x="7232176" y="2606723"/>
            <a:ext cx="4121624" cy="461665"/>
          </a:xfrm>
          <a:prstGeom prst="rect">
            <a:avLst/>
          </a:prstGeom>
          <a:solidFill>
            <a:schemeClr val="bg1"/>
          </a:solidFill>
        </p:spPr>
        <p:txBody>
          <a:bodyPr wrap="square" rtlCol="0">
            <a:spAutoFit/>
          </a:bodyPr>
          <a:lstStyle/>
          <a:p>
            <a:r>
              <a:rPr lang="en-BR" sz="2400" dirty="0"/>
              <a:t>Um documento com secções</a:t>
            </a:r>
          </a:p>
        </p:txBody>
      </p:sp>
    </p:spTree>
    <p:extLst>
      <p:ext uri="{BB962C8B-B14F-4D97-AF65-F5344CB8AC3E}">
        <p14:creationId xmlns:p14="http://schemas.microsoft.com/office/powerpoint/2010/main" val="175117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44CC8-6731-4975-277E-3D9373B63A15}"/>
              </a:ext>
            </a:extLst>
          </p:cNvPr>
          <p:cNvPicPr>
            <a:picLocks noChangeAspect="1"/>
          </p:cNvPicPr>
          <p:nvPr/>
        </p:nvPicPr>
        <p:blipFill>
          <a:blip r:embed="rId2"/>
          <a:stretch>
            <a:fillRect/>
          </a:stretch>
        </p:blipFill>
        <p:spPr>
          <a:xfrm>
            <a:off x="259493" y="463969"/>
            <a:ext cx="6487298" cy="3431111"/>
          </a:xfrm>
          <a:prstGeom prst="rect">
            <a:avLst/>
          </a:prstGeom>
        </p:spPr>
      </p:pic>
      <p:pic>
        <p:nvPicPr>
          <p:cNvPr id="3" name="Picture 2">
            <a:extLst>
              <a:ext uri="{FF2B5EF4-FFF2-40B4-BE49-F238E27FC236}">
                <a16:creationId xmlns:a16="http://schemas.microsoft.com/office/drawing/2014/main" id="{ECDB2880-F5F4-F358-FE38-71354F246706}"/>
              </a:ext>
            </a:extLst>
          </p:cNvPr>
          <p:cNvPicPr>
            <a:picLocks noChangeAspect="1"/>
          </p:cNvPicPr>
          <p:nvPr/>
        </p:nvPicPr>
        <p:blipFill>
          <a:blip r:embed="rId3"/>
          <a:stretch>
            <a:fillRect/>
          </a:stretch>
        </p:blipFill>
        <p:spPr>
          <a:xfrm>
            <a:off x="259493" y="3993227"/>
            <a:ext cx="5029200" cy="2659927"/>
          </a:xfrm>
          <a:prstGeom prst="rect">
            <a:avLst/>
          </a:prstGeom>
        </p:spPr>
      </p:pic>
      <p:pic>
        <p:nvPicPr>
          <p:cNvPr id="4" name="Picture 3">
            <a:extLst>
              <a:ext uri="{FF2B5EF4-FFF2-40B4-BE49-F238E27FC236}">
                <a16:creationId xmlns:a16="http://schemas.microsoft.com/office/drawing/2014/main" id="{13C826EE-57BE-1A19-7D38-8A721FE64CE2}"/>
              </a:ext>
            </a:extLst>
          </p:cNvPr>
          <p:cNvPicPr>
            <a:picLocks noChangeAspect="1"/>
          </p:cNvPicPr>
          <p:nvPr/>
        </p:nvPicPr>
        <p:blipFill>
          <a:blip r:embed="rId4"/>
          <a:stretch>
            <a:fillRect/>
          </a:stretch>
        </p:blipFill>
        <p:spPr>
          <a:xfrm>
            <a:off x="5807675" y="3561889"/>
            <a:ext cx="5609967" cy="2967093"/>
          </a:xfrm>
          <a:prstGeom prst="rect">
            <a:avLst/>
          </a:prstGeom>
        </p:spPr>
      </p:pic>
      <p:sp>
        <p:nvSpPr>
          <p:cNvPr id="5" name="TextBox 4">
            <a:extLst>
              <a:ext uri="{FF2B5EF4-FFF2-40B4-BE49-F238E27FC236}">
                <a16:creationId xmlns:a16="http://schemas.microsoft.com/office/drawing/2014/main" id="{286EB4AB-BBC1-8EC3-AABE-6755D702C5DF}"/>
              </a:ext>
            </a:extLst>
          </p:cNvPr>
          <p:cNvSpPr txBox="1"/>
          <p:nvPr/>
        </p:nvSpPr>
        <p:spPr>
          <a:xfrm>
            <a:off x="7166919" y="345989"/>
            <a:ext cx="4337222" cy="1815882"/>
          </a:xfrm>
          <a:prstGeom prst="rect">
            <a:avLst/>
          </a:prstGeom>
          <a:noFill/>
        </p:spPr>
        <p:txBody>
          <a:bodyPr wrap="square" rtlCol="0">
            <a:spAutoFit/>
          </a:bodyPr>
          <a:lstStyle/>
          <a:p>
            <a:r>
              <a:rPr lang="en-BR" sz="2800" dirty="0"/>
              <a:t>Implementações Internacionais do IPS</a:t>
            </a:r>
          </a:p>
          <a:p>
            <a:endParaRPr lang="en-BR" sz="2800" dirty="0"/>
          </a:p>
          <a:p>
            <a:endParaRPr lang="en-BR" sz="2800" dirty="0"/>
          </a:p>
        </p:txBody>
      </p:sp>
      <p:sp>
        <p:nvSpPr>
          <p:cNvPr id="6" name="TextBox 5">
            <a:extLst>
              <a:ext uri="{FF2B5EF4-FFF2-40B4-BE49-F238E27FC236}">
                <a16:creationId xmlns:a16="http://schemas.microsoft.com/office/drawing/2014/main" id="{952A26FE-4487-E25E-163E-8A7546298A15}"/>
              </a:ext>
            </a:extLst>
          </p:cNvPr>
          <p:cNvSpPr txBox="1"/>
          <p:nvPr/>
        </p:nvSpPr>
        <p:spPr>
          <a:xfrm>
            <a:off x="2668142" y="6468488"/>
            <a:ext cx="8157298" cy="369332"/>
          </a:xfrm>
          <a:prstGeom prst="rect">
            <a:avLst/>
          </a:prstGeom>
          <a:noFill/>
        </p:spPr>
        <p:txBody>
          <a:bodyPr wrap="none" rtlCol="0">
            <a:spAutoFit/>
          </a:bodyPr>
          <a:lstStyle/>
          <a:p>
            <a:r>
              <a:rPr lang="en-BR" dirty="0"/>
              <a:t>Fonte:</a:t>
            </a:r>
            <a:r>
              <a:rPr lang="en-US" dirty="0">
                <a:hlinkClick r:id="rId5"/>
              </a:rPr>
              <a:t>https://international-patient-</a:t>
            </a:r>
            <a:r>
              <a:rPr lang="en-US" dirty="0" err="1">
                <a:hlinkClick r:id="rId5"/>
              </a:rPr>
              <a:t>summary.net</a:t>
            </a:r>
            <a:r>
              <a:rPr lang="en-US" dirty="0">
                <a:hlinkClick r:id="rId5"/>
              </a:rPr>
              <a:t>/implementations-across-the-globe/</a:t>
            </a:r>
            <a:endParaRPr lang="en-BR" dirty="0"/>
          </a:p>
        </p:txBody>
      </p:sp>
    </p:spTree>
    <p:extLst>
      <p:ext uri="{BB962C8B-B14F-4D97-AF65-F5344CB8AC3E}">
        <p14:creationId xmlns:p14="http://schemas.microsoft.com/office/powerpoint/2010/main" val="205158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1428</TotalTime>
  <Words>695</Words>
  <Application>Microsoft Macintosh PowerPoint</Application>
  <PresentationFormat>Widescreen</PresentationFormat>
  <Paragraphs>67</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Calibri</vt:lpstr>
      <vt:lpstr>Graphik</vt:lpstr>
      <vt:lpstr>Office Theme</vt:lpstr>
      <vt:lpstr>  IPS – Brasil Sumário Internacional do Paciente  (International Patient Summary)</vt:lpstr>
      <vt:lpstr>Agenda</vt:lpstr>
      <vt:lpstr>A história do Sumário Internacional do Paciente</vt:lpstr>
      <vt:lpstr>Sumário Internacional do Paciente (IPS - International Patient Summary)</vt:lpstr>
      <vt:lpstr>Princípios do Sumário Internacional do Paciente -SIP</vt:lpstr>
      <vt:lpstr>O conjunto de dados IPS: um conjunto de blocos de dados reutilizáveis</vt:lpstr>
      <vt:lpstr>PowerPoint Presentation</vt:lpstr>
      <vt:lpstr>PowerPoint Presentation</vt:lpstr>
      <vt:lpstr>Países membros da GDHP</vt:lpstr>
      <vt:lpstr>PowerPoint Presentation</vt:lpstr>
      <vt:lpstr>PowerPoint Presentation</vt:lpstr>
      <vt:lpstr>PowerPoint Presentation</vt:lpstr>
      <vt:lpstr>IPS-BRASIL</vt:lpstr>
      <vt:lpstr>IPS –Brasil</vt:lpstr>
      <vt:lpstr>PowerPoint Presentation</vt:lpstr>
      <vt:lpstr>Estado atual do projeto IPS-Brasil</vt:lpstr>
      <vt:lpstr>PowerPoint Presentation</vt:lpstr>
      <vt:lpstr>PowerPoint Presentation</vt:lpstr>
      <vt:lpstr>Perfil Practioner IPS-Brasil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IPS – Brasil Sumário Internacional do Paciente  (International Patient Summary)</dc:title>
  <dc:creator>Beatriz de Faria Leao</dc:creator>
  <cp:lastModifiedBy>Beatriz de Faria Leao</cp:lastModifiedBy>
  <cp:revision>1</cp:revision>
  <dcterms:created xsi:type="dcterms:W3CDTF">2023-06-22T22:50:05Z</dcterms:created>
  <dcterms:modified xsi:type="dcterms:W3CDTF">2023-06-23T22:38:05Z</dcterms:modified>
</cp:coreProperties>
</file>